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774" r:id="rId1"/>
  </p:sldMasterIdLst>
  <p:notesMasterIdLst>
    <p:notesMasterId r:id="rId51"/>
  </p:notesMasterIdLst>
  <p:sldIdLst>
    <p:sldId id="256" r:id="rId2"/>
    <p:sldId id="267" r:id="rId3"/>
    <p:sldId id="306" r:id="rId4"/>
    <p:sldId id="317" r:id="rId5"/>
    <p:sldId id="347" r:id="rId6"/>
    <p:sldId id="348" r:id="rId7"/>
    <p:sldId id="349" r:id="rId8"/>
    <p:sldId id="350" r:id="rId9"/>
    <p:sldId id="351" r:id="rId10"/>
    <p:sldId id="359" r:id="rId11"/>
    <p:sldId id="358" r:id="rId12"/>
    <p:sldId id="323" r:id="rId13"/>
    <p:sldId id="360" r:id="rId14"/>
    <p:sldId id="361" r:id="rId15"/>
    <p:sldId id="362" r:id="rId16"/>
    <p:sldId id="363" r:id="rId17"/>
    <p:sldId id="335" r:id="rId18"/>
    <p:sldId id="336" r:id="rId19"/>
    <p:sldId id="304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27" r:id="rId31"/>
    <p:sldId id="374" r:id="rId32"/>
    <p:sldId id="390" r:id="rId33"/>
    <p:sldId id="353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75" r:id="rId44"/>
    <p:sldId id="328" r:id="rId45"/>
    <p:sldId id="376" r:id="rId46"/>
    <p:sldId id="377" r:id="rId47"/>
    <p:sldId id="378" r:id="rId48"/>
    <p:sldId id="379" r:id="rId49"/>
    <p:sldId id="305" r:id="rId5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8" autoAdjust="0"/>
    <p:restoredTop sz="88790" autoAdjust="0"/>
  </p:normalViewPr>
  <p:slideViewPr>
    <p:cSldViewPr>
      <p:cViewPr varScale="1">
        <p:scale>
          <a:sx n="61" d="100"/>
          <a:sy n="61" d="100"/>
        </p:scale>
        <p:origin x="-1704" y="-60"/>
      </p:cViewPr>
      <p:guideLst>
        <p:guide orient="horz" pos="2880"/>
        <p:guide pos="216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2E90F-D1B2-4F28-BFC7-B404F17F1B3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576F6-C767-4406-9FE9-C01CA1F8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2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xmlns="" id="{3853C467-2FF0-6857-E865-57098B3318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420EA89-B828-4788-8EF6-310FF7F163E7}" type="slidenum">
              <a:rPr lang="en-US" altLang="en-US"/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xmlns="" id="{E4CFEA38-A9B0-533F-1EB4-D048129CA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xmlns="" id="{C62C2815-6A04-2774-FC5C-D463B2CCE3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xmlns="" id="{521A6EE9-96C7-FAA6-B0BC-8091CCD107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65ABF0D-5F03-42BA-A9E2-582CA4AB7571}" type="slidenum">
              <a:rPr lang="en-US" altLang="en-US"/>
              <a:pPr algn="r"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xmlns="" id="{D9EDA398-A87A-5D3A-7073-C8D9C7E23C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xmlns="" id="{2A634C24-F5CA-FA2B-7F8E-5F0D2AF19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Two Types of data Independence:</a:t>
            </a:r>
          </a:p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Logical Data Independence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Physical Data Independence: The capacity to change the internal schema without having to change the conceptual schema.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xmlns="" id="{318EFEB5-BA10-D5E6-F255-42DD76DD8A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5C8E38F-98D7-CCA5-823B-A803587E2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Mainframe environment:</a:t>
            </a:r>
            <a:r>
              <a:rPr lang="en-US" dirty="0"/>
              <a:t> consists mainly of a powerful mainframe that is networked with dumb terminals.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Client/Server environment:</a:t>
            </a:r>
            <a:r>
              <a:rPr lang="en-US" b="1" u="sng" dirty="0"/>
              <a:t> </a:t>
            </a:r>
            <a:r>
              <a:rPr lang="en-US" dirty="0"/>
              <a:t>involves a main computer, called a server, and one or more personal computers that are networked to the server. The database resides on the server, a separate entity from the personal computer. Each user who requires access to the database on the server should have his/her PC.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Internet Computing environment:</a:t>
            </a:r>
            <a:r>
              <a:rPr lang="en-US" dirty="0"/>
              <a:t> the application need only be installed on one server, called a web server. A user must have an internet connection and a supported web browser installed on the PC. The web server, in turn, accesses the database in a fashion supported by the application, and returns the requested information to the user’s web browser.</a:t>
            </a:r>
            <a:endParaRPr lang="en-US" b="1" u="sng" dirty="0"/>
          </a:p>
          <a:p>
            <a:pPr>
              <a:defRPr/>
            </a:pPr>
            <a:endParaRPr lang="en-US" dirty="0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xmlns="" id="{DA178E55-C6F5-FFEA-6A6A-8CF507E65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666E006-98B9-48B0-A28F-67A58E491003}" type="slidenum">
              <a:rPr lang="en-US" altLang="en-US"/>
              <a:pPr algn="r" eaLnBrk="1" hangingPunct="1">
                <a:spcBef>
                  <a:spcPct val="0"/>
                </a:spcBef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xmlns="" id="{D1B08686-E974-77E6-EA9B-D3B1D4CDDA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CDCDCED-35CE-DF26-FB42-11FA85F8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Mainframe environment:</a:t>
            </a:r>
            <a:r>
              <a:rPr lang="en-US" dirty="0"/>
              <a:t> consists mainly of a powerful mainframe that is networked with dumb terminals.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Client/Server environment:</a:t>
            </a:r>
            <a:r>
              <a:rPr lang="en-US" b="1" u="sng" dirty="0"/>
              <a:t> </a:t>
            </a:r>
            <a:r>
              <a:rPr lang="en-US" dirty="0"/>
              <a:t>involves a main computer, called a server, and one or more personal computers that are networked to the server. The database resides on the server, a separate entity from the personal computer. Each user who requires access to the database on the server should have his/her PC.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Internet Computing environment:</a:t>
            </a:r>
            <a:r>
              <a:rPr lang="en-US" dirty="0"/>
              <a:t> the application need only be installed on one server, called a web server. A user must have an internet connection and a supported web browser installed on the PC. The web server, in turn, accesses the database in a fashion supported by the application, and returns the requested information to the user’s web browser.</a:t>
            </a:r>
            <a:endParaRPr lang="en-US" b="1" u="sng" dirty="0"/>
          </a:p>
          <a:p>
            <a:pPr>
              <a:defRPr/>
            </a:pPr>
            <a:endParaRPr lang="en-US" dirty="0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xmlns="" id="{0645397A-B257-AF29-C545-8F9226B88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E84174B-BEC2-4B8B-BC08-86A51818D6F8}" type="slidenum">
              <a:rPr lang="en-US" altLang="en-US"/>
              <a:pPr algn="r" eaLnBrk="1" hangingPunct="1"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xmlns="" id="{448B9DA3-4927-A0A9-B4CE-45893023AE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1360DE7D-EB67-ABEF-F26F-D048BF5CA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Mainframe environment:</a:t>
            </a:r>
            <a:r>
              <a:rPr lang="en-US" dirty="0"/>
              <a:t> consists mainly of a powerful mainframe that is networked with dumb terminals.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Client/Server environment:</a:t>
            </a:r>
            <a:r>
              <a:rPr lang="en-US" b="1" u="sng" dirty="0"/>
              <a:t> </a:t>
            </a:r>
            <a:r>
              <a:rPr lang="en-US" dirty="0"/>
              <a:t>involves a main computer, called a server, and one or more personal computers that are networked to the server. The database resides on the server, a separate entity from the personal computer. Each user who requires access to the database on the server should have his/her PC.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Internet Computing environment:</a:t>
            </a:r>
            <a:r>
              <a:rPr lang="en-US" dirty="0"/>
              <a:t> the application need only be installed on one server, called a web server. A user must have an internet connection and a supported web browser installed on the PC. The web server, in turn, accesses the database in a fashion supported by the application, and returns the requested information to the user’s web browser.</a:t>
            </a:r>
            <a:endParaRPr lang="en-US" b="1" u="sng" dirty="0"/>
          </a:p>
          <a:p>
            <a:pPr>
              <a:defRPr/>
            </a:pPr>
            <a:endParaRPr lang="en-US" dirty="0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xmlns="" id="{8A09AE8F-0ED5-A67D-CEBB-FB6EFC2C8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88BCA1A-D0CC-43A8-B14D-CC74D6AE732E}" type="slidenum">
              <a:rPr lang="en-US" altLang="en-US"/>
              <a:pPr algn="r" eaLnBrk="1" hangingPunct="1"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xmlns="" id="{47BB88EE-88DB-4A64-AB8C-741918B0DF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D10C205-5271-A719-82C4-ED179CD09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Mainframe environment:</a:t>
            </a:r>
            <a:r>
              <a:rPr lang="en-US" dirty="0"/>
              <a:t> consists mainly of a powerful mainframe that is networked with dumb terminals.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Client/Server environment:</a:t>
            </a:r>
            <a:r>
              <a:rPr lang="en-US" b="1" u="sng" dirty="0"/>
              <a:t> </a:t>
            </a:r>
            <a:r>
              <a:rPr lang="en-US" dirty="0"/>
              <a:t>involves a main computer, called a server, and one or more personal computers that are networked to the server. The database resides on the server, a separate entity from the personal computer. Each user who requires access to the database on the server should have his/her PC.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Internet Computing environment:</a:t>
            </a:r>
            <a:r>
              <a:rPr lang="en-US" dirty="0"/>
              <a:t> the application need only be installed on one server, called a web server. A user must have an internet connection and a supported web browser installed on the PC. The web server, in turn, accesses the database in a fashion supported by the application, and returns the requested information to the user’s web browser.</a:t>
            </a:r>
            <a:endParaRPr lang="en-US" b="1" u="sng" dirty="0"/>
          </a:p>
          <a:p>
            <a:pPr>
              <a:defRPr/>
            </a:pPr>
            <a:endParaRPr lang="en-US" dirty="0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xmlns="" id="{88571C4E-D4FE-B6C5-4F22-C0D28AB10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E487BDD-6EFB-4352-975C-C183952BDB99}" type="slidenum">
              <a:rPr lang="en-US" altLang="en-US"/>
              <a:pPr algn="r" eaLnBrk="1" hangingPunct="1"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xmlns="" id="{0B545D59-CA0A-42E1-183D-A8229C2D46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79CCD48-0A9A-2C57-1840-2FA250F72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Mainframe environment:</a:t>
            </a:r>
            <a:r>
              <a:rPr lang="en-US" dirty="0"/>
              <a:t> consists mainly of a powerful mainframe that is networked with dumb terminals.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Client/Server environment:</a:t>
            </a:r>
            <a:r>
              <a:rPr lang="en-US" b="1" u="sng" dirty="0"/>
              <a:t> </a:t>
            </a:r>
            <a:r>
              <a:rPr lang="en-US" dirty="0"/>
              <a:t>involves a main computer, called a server, and one or more personal computers that are networked to the server. The database resides on the server, a separate entity from the personal computer. Each user who requires access to the database on the server should have his/her PC.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1400" b="1" u="sng" dirty="0"/>
              <a:t>Internet Computing environment:</a:t>
            </a:r>
            <a:r>
              <a:rPr lang="en-US" dirty="0"/>
              <a:t> the application need only be installed on one server, called a web server. A user must have an internet connection and a supported web browser installed on the PC. The web server, in turn, accesses the database in a fashion supported by the application, and returns the requested information to the user’s web browser.</a:t>
            </a:r>
            <a:endParaRPr lang="en-US" b="1" u="sng" dirty="0"/>
          </a:p>
          <a:p>
            <a:pPr>
              <a:defRPr/>
            </a:pPr>
            <a:endParaRPr lang="en-US" dirty="0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xmlns="" id="{7852B4F6-3CE0-F070-EFFF-F535B98D7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233F976-A1A5-4C49-8416-D1C3D70CC108}" type="slidenum">
              <a:rPr lang="en-US" altLang="en-US"/>
              <a:pPr algn="r" eaLnBrk="1" hangingPunct="1">
                <a:spcBef>
                  <a:spcPct val="0"/>
                </a:spcBef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xmlns="" id="{A1900597-773B-1E20-1099-95048EE334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5BC9D56-FF8D-407B-A024-77FDD36D3159}" type="slidenum">
              <a:rPr lang="en-US" altLang="en-US"/>
              <a:pPr algn="r" eaLnBrk="1" hangingPunct="1"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xmlns="" id="{477970AE-8FDD-30D2-2849-15E5B36F0F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xmlns="" id="{20164AFA-DA78-7458-0331-8247E2219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02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xmlns="" id="{B86AA24C-33DF-A278-FA74-9614B4A5CC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xmlns="" id="{E3AB884B-0621-2D50-2CE4-1AE38B4C6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xmlns="" id="{9C180FAF-BDA1-E098-F8A8-F98B6D373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C394EAB-3B79-4CAD-A7FA-A882FE80DEAF}" type="slidenum">
              <a:rPr lang="en-US" altLang="en-US"/>
              <a:pPr algn="r"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xmlns="" id="{71C09729-A34B-EB71-0FF1-04B9EACC3E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02FCE8C-D218-4B3B-A39B-3BAE57A05255}" type="slidenum">
              <a:rPr lang="en-US" altLang="en-US"/>
              <a:pPr algn="r" eaLnBrk="1" hangingPunct="1"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xmlns="" id="{11DFC21E-8C38-D11E-A1B3-B1C6EA7AE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xmlns="" id="{E7E7960C-575F-BC70-0F09-0E32B19E9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xmlns="" id="{71C09729-A34B-EB71-0FF1-04B9EACC3E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02FCE8C-D218-4B3B-A39B-3BAE57A05255}" type="slidenum">
              <a:rPr lang="en-US" altLang="en-US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xmlns="" id="{11DFC21E-8C38-D11E-A1B3-B1C6EA7AE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xmlns="" id="{E7E7960C-575F-BC70-0F09-0E32B19E9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4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xmlns="" id="{71C09729-A34B-EB71-0FF1-04B9EACC3E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02FCE8C-D218-4B3B-A39B-3BAE57A05255}" type="slidenum">
              <a:rPr lang="en-US" altLang="en-US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xmlns="" id="{11DFC21E-8C38-D11E-A1B3-B1C6EA7AE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xmlns="" id="{E7E7960C-575F-BC70-0F09-0E32B19E9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97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xmlns="" id="{71C09729-A34B-EB71-0FF1-04B9EACC3E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02FCE8C-D218-4B3B-A39B-3BAE57A05255}" type="slidenum">
              <a:rPr lang="en-US" altLang="en-US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xmlns="" id="{11DFC21E-8C38-D11E-A1B3-B1C6EA7AE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xmlns="" id="{E7E7960C-575F-BC70-0F09-0E32B19E9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181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xmlns="" id="{71C09729-A34B-EB71-0FF1-04B9EACC3E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02FCE8C-D218-4B3B-A39B-3BAE57A05255}" type="slidenum">
              <a:rPr lang="en-US" altLang="en-US"/>
              <a:pPr algn="r" eaLnBrk="1" hangingPunct="1"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xmlns="" id="{11DFC21E-8C38-D11E-A1B3-B1C6EA7AE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xmlns="" id="{E7E7960C-575F-BC70-0F09-0E32B19E9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014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xmlns="" id="{258F8ACD-3F2A-BD95-FA66-22BF1A05E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DFA85A-CAA6-4795-9B7F-1B6AEBB826C4}" type="slidenum">
              <a:rPr lang="en-US" altLang="en-US"/>
              <a:pPr algn="r"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xmlns="" id="{AEB777F8-87D2-8D5A-2B5C-A60E010971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xmlns="" id="{21755DDE-DBF8-2297-1218-9B37C44BFE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600" dirty="0"/>
              <a:t>DBMS </a:t>
            </a:r>
            <a:r>
              <a:rPr lang="en-US" dirty="0"/>
              <a:t>is a collection of programs that enables users to create and maintain a database. The DBMS is a software system that facilitates the process of defining, constructing, and manipulating databases for various applications. </a:t>
            </a:r>
            <a:r>
              <a:rPr lang="en-US" dirty="0">
                <a:solidFill>
                  <a:srgbClr val="FF5050"/>
                </a:solidFill>
              </a:rPr>
              <a:t>Defining</a:t>
            </a:r>
            <a:r>
              <a:rPr lang="en-US" dirty="0"/>
              <a:t> a database involves specifying the data types, and constraints for the data to be stored in the database. </a:t>
            </a:r>
            <a:r>
              <a:rPr lang="en-US" dirty="0">
                <a:solidFill>
                  <a:srgbClr val="FF5050"/>
                </a:solidFill>
              </a:rPr>
              <a:t>Constructing</a:t>
            </a:r>
            <a:r>
              <a:rPr lang="en-US" dirty="0"/>
              <a:t> the database is the process of storing the data itself on some storage medium. </a:t>
            </a:r>
            <a:r>
              <a:rPr lang="en-US" dirty="0">
                <a:solidFill>
                  <a:srgbClr val="FF5050"/>
                </a:solidFill>
              </a:rPr>
              <a:t>Manipulating</a:t>
            </a:r>
            <a:r>
              <a:rPr lang="en-US" dirty="0"/>
              <a:t> a database includes such functions as querying the database to retrieve, update, delete specific data.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sz="1600" dirty="0">
                <a:solidFill>
                  <a:srgbClr val="FF5050"/>
                </a:solidFill>
              </a:rPr>
              <a:t>What are the other functions of DBMS ?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Data Security &amp; Integrity ,   Concurrency ,    Recovery, Performance , Data Dictionary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xmlns="" id="{E0791CEE-D0D1-7399-E5FA-48DB02E22D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99697FC-8837-46CC-A2C2-8842861B5E74}" type="slidenum">
              <a:rPr lang="en-US" altLang="en-US"/>
              <a:pPr algn="r"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xmlns="" id="{A80D4145-6438-3E1D-55AE-3A08E535B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xmlns="" id="{77343BF9-B01D-DD72-32CD-DB43256DD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levelkkk</a:t>
            </a:r>
            <a:endParaRPr lang="en-US" dirty="0"/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3399282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523"/>
                </a:lnTo>
              </a:path>
            </a:pathLst>
          </a:custGeom>
          <a:ln w="19812">
            <a:solidFill>
              <a:srgbClr val="D25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685800" y="793011"/>
            <a:ext cx="7848600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pc="-90" dirty="0">
                <a:latin typeface="Arial Rounded MT Bold" pitchFamily="34" charset="0"/>
              </a:rPr>
              <a:t>Database</a:t>
            </a:r>
            <a:br>
              <a:rPr lang="en-US" spc="-90" dirty="0">
                <a:latin typeface="Arial Rounded MT Bold" pitchFamily="34" charset="0"/>
              </a:rPr>
            </a:br>
            <a:r>
              <a:rPr lang="en-US" spc="-90" dirty="0">
                <a:latin typeface="Arial Rounded MT Bold" pitchFamily="34" charset="0"/>
              </a:rPr>
              <a:t>Fundamentals &amp; Design</a:t>
            </a:r>
            <a:endParaRPr lang="en-US" spc="-95" dirty="0">
              <a:latin typeface="Arial Rounded MT Bold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90417" y="4102353"/>
            <a:ext cx="3313429" cy="13680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3175" algn="ctr">
              <a:lnSpc>
                <a:spcPct val="120000"/>
              </a:lnSpc>
              <a:spcBef>
                <a:spcPts val="100"/>
              </a:spcBef>
            </a:pPr>
            <a:r>
              <a:rPr lang="en-US" sz="2400" spc="-5">
                <a:solidFill>
                  <a:srgbClr val="56566D"/>
                </a:solidFill>
                <a:latin typeface="Arial"/>
                <a:cs typeface="Arial"/>
              </a:rPr>
              <a:t>Presented </a:t>
            </a:r>
            <a:r>
              <a:rPr sz="2400" spc="-5" dirty="0">
                <a:solidFill>
                  <a:srgbClr val="56566D"/>
                </a:solidFill>
                <a:latin typeface="Arial"/>
                <a:cs typeface="Arial"/>
              </a:rPr>
              <a:t>by</a:t>
            </a:r>
            <a:endParaRPr lang="en-US" sz="2400" spc="-5" dirty="0">
              <a:solidFill>
                <a:srgbClr val="56566D"/>
              </a:solidFill>
              <a:latin typeface="Arial"/>
              <a:cs typeface="Arial"/>
            </a:endParaRPr>
          </a:p>
          <a:p>
            <a:pPr marL="12065" marR="5080" indent="3175" algn="ctr">
              <a:lnSpc>
                <a:spcPct val="12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56566D"/>
                </a:solidFill>
                <a:latin typeface="Arial"/>
                <a:cs typeface="Arial"/>
              </a:rPr>
              <a:t>Josephine Boles</a:t>
            </a:r>
          </a:p>
          <a:p>
            <a:pPr marL="12065" marR="5080" indent="3175" algn="ctr">
              <a:lnSpc>
                <a:spcPct val="120000"/>
              </a:lnSpc>
              <a:spcBef>
                <a:spcPts val="100"/>
              </a:spcBef>
            </a:pP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xmlns="" id="{67064790-A570-644F-DF11-67C508C3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xmlns="" id="{4420312C-0ECF-349D-D54B-87FAB9AC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r="10600" b="20889"/>
          <a:stretch>
            <a:fillRect/>
          </a:stretch>
        </p:blipFill>
        <p:spPr bwMode="auto">
          <a:xfrm>
            <a:off x="430619" y="533400"/>
            <a:ext cx="8229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xmlns="" id="{B4A886AA-1509-2854-6163-562ECE70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xmlns="" id="{56E73BC0-D905-0C1C-0D9C-1F1A7E67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977" r="10899" b="20711"/>
          <a:stretch>
            <a:fillRect/>
          </a:stretch>
        </p:blipFill>
        <p:spPr bwMode="auto">
          <a:xfrm>
            <a:off x="304800" y="533400"/>
            <a:ext cx="83058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F011D1CF-4E26-DC54-FFEB-6180CC789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" y="685800"/>
            <a:ext cx="8877300" cy="784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/>
              <a:t>Limitations</a:t>
            </a: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xmlns="" id="{DEA4C01F-6E51-8F6A-BED1-3C687C54E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2038350"/>
            <a:ext cx="76200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</a:pPr>
            <a:r>
              <a:rPr lang="en-US" altLang="en-US" b="1" dirty="0"/>
              <a:t>Separation &amp; Isolation Of data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</a:pPr>
            <a:r>
              <a:rPr lang="en-US" altLang="en-US" b="1" dirty="0"/>
              <a:t>Duplication Of data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</a:pPr>
            <a:r>
              <a:rPr lang="en-US" altLang="en-US" b="1" dirty="0"/>
              <a:t>Program Data Dependence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</a:pPr>
            <a:r>
              <a:rPr lang="en-US" altLang="en-US" b="1" dirty="0"/>
              <a:t>Incompatible File Formats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F011D1CF-4E26-DC54-FFEB-6180CC789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" y="685800"/>
            <a:ext cx="8877300" cy="7842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/>
              <a:t>What is a database?</a:t>
            </a:r>
            <a:br>
              <a:rPr lang="en-US" altLang="en-US" b="1" dirty="0"/>
            </a:br>
            <a:endParaRPr lang="en-US" altLang="en-US" b="1" dirty="0"/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xmlns="" id="{DEA4C01F-6E51-8F6A-BED1-3C687C54E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38350"/>
            <a:ext cx="8991600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None/>
            </a:pPr>
            <a:r>
              <a:rPr lang="en-US" altLang="en-US" sz="3200" b="1" dirty="0"/>
              <a:t>“A database is an organized collection of </a:t>
            </a:r>
            <a:r>
              <a:rPr lang="en-US" altLang="en-US" sz="3200" b="1" dirty="0">
                <a:solidFill>
                  <a:srgbClr val="FF0000"/>
                </a:solidFill>
              </a:rPr>
              <a:t>related</a:t>
            </a:r>
            <a:r>
              <a:rPr lang="en-US" altLang="en-US" sz="3200" b="1" dirty="0"/>
              <a:t> data”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</a:pPr>
            <a:r>
              <a:rPr lang="en-US" altLang="en-US" b="1" dirty="0"/>
              <a:t>The data is typically organized to model relevant </a:t>
            </a:r>
            <a:r>
              <a:rPr lang="en-US" altLang="en-US" b="1" dirty="0">
                <a:solidFill>
                  <a:srgbClr val="FF0000"/>
                </a:solidFill>
              </a:rPr>
              <a:t>aspects</a:t>
            </a:r>
            <a:r>
              <a:rPr lang="en-US" altLang="en-US" b="1" dirty="0"/>
              <a:t> of reality in a way that supports processes requiring this information</a:t>
            </a:r>
          </a:p>
        </p:txBody>
      </p:sp>
    </p:spTree>
    <p:extLst>
      <p:ext uri="{BB962C8B-B14F-4D97-AF65-F5344CB8AC3E}">
        <p14:creationId xmlns:p14="http://schemas.microsoft.com/office/powerpoint/2010/main" val="366252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F011D1CF-4E26-DC54-FFEB-6180CC789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685800"/>
            <a:ext cx="8877300" cy="784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/>
              <a:t>Database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A19D6A-4887-DF8B-0F63-5B8AFFDF01DB}"/>
              </a:ext>
            </a:extLst>
          </p:cNvPr>
          <p:cNvSpPr/>
          <p:nvPr/>
        </p:nvSpPr>
        <p:spPr>
          <a:xfrm>
            <a:off x="990600" y="2590800"/>
            <a:ext cx="25146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The database</a:t>
            </a:r>
            <a:endParaRPr lang="ar-EG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C25C5ED-B894-836A-C26F-CC5E3247547E}"/>
              </a:ext>
            </a:extLst>
          </p:cNvPr>
          <p:cNvSpPr/>
          <p:nvPr/>
        </p:nvSpPr>
        <p:spPr>
          <a:xfrm>
            <a:off x="5181600" y="2590800"/>
            <a:ext cx="25146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The Software</a:t>
            </a:r>
            <a:endParaRPr lang="ar-EG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D168F4F-E146-E462-5024-AE662323EF39}"/>
              </a:ext>
            </a:extLst>
          </p:cNvPr>
          <p:cNvCxnSpPr>
            <a:cxnSpLocks/>
          </p:cNvCxnSpPr>
          <p:nvPr/>
        </p:nvCxnSpPr>
        <p:spPr>
          <a:xfrm flipH="1">
            <a:off x="2057400" y="1219200"/>
            <a:ext cx="175260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4F34FA9B-83F4-D3C6-27F6-3291A7A94A3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810000" y="1219200"/>
            <a:ext cx="262890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3E84002-6770-E1C6-EA6E-0AFDC1B02ACF}"/>
              </a:ext>
            </a:extLst>
          </p:cNvPr>
          <p:cNvSpPr/>
          <p:nvPr/>
        </p:nvSpPr>
        <p:spPr>
          <a:xfrm>
            <a:off x="2667000" y="4953000"/>
            <a:ext cx="25146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Application Program</a:t>
            </a:r>
            <a:endParaRPr lang="ar-EG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395F2E-EAA1-94CF-33B3-9B876F2983BA}"/>
              </a:ext>
            </a:extLst>
          </p:cNvPr>
          <p:cNvSpPr/>
          <p:nvPr/>
        </p:nvSpPr>
        <p:spPr>
          <a:xfrm>
            <a:off x="6496050" y="4945912"/>
            <a:ext cx="25146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DBMS</a:t>
            </a:r>
            <a:endParaRPr lang="ar-EG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CCDDBB92-D041-21E5-0D24-7D9DC847AEA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172200" y="3450265"/>
            <a:ext cx="1581150" cy="149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D34717CD-8E27-E590-930D-DA854C37997C}"/>
              </a:ext>
            </a:extLst>
          </p:cNvPr>
          <p:cNvCxnSpPr>
            <a:cxnSpLocks/>
          </p:cNvCxnSpPr>
          <p:nvPr/>
        </p:nvCxnSpPr>
        <p:spPr>
          <a:xfrm flipH="1">
            <a:off x="4114800" y="3505200"/>
            <a:ext cx="213360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291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F011D1CF-4E26-DC54-FFEB-6180CC789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" y="685800"/>
            <a:ext cx="8877300" cy="7842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/>
              <a:t>Database Management System (DBMS)</a:t>
            </a: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xmlns="" id="{DEA4C01F-6E51-8F6A-BED1-3C687C54E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38350"/>
            <a:ext cx="89916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50000"/>
              </a:spcBef>
            </a:pPr>
            <a:r>
              <a:rPr lang="en-US" altLang="en-US" sz="3200" b="1" dirty="0"/>
              <a:t>It is the </a:t>
            </a:r>
            <a:r>
              <a:rPr lang="en-US" altLang="en-US" sz="3200" b="1" dirty="0">
                <a:solidFill>
                  <a:srgbClr val="FF0000"/>
                </a:solidFill>
              </a:rPr>
              <a:t>intermediate layer </a:t>
            </a:r>
            <a:r>
              <a:rPr lang="en-US" altLang="en-US" sz="3200" b="1" dirty="0"/>
              <a:t>between the database and the programs that access the data.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en-US" sz="3200" b="1" dirty="0"/>
              <a:t>It is </a:t>
            </a:r>
            <a:r>
              <a:rPr lang="en-US" altLang="en-US" sz="3200" b="1" dirty="0">
                <a:solidFill>
                  <a:srgbClr val="FF0000"/>
                </a:solidFill>
              </a:rPr>
              <a:t>collection of programs </a:t>
            </a:r>
            <a:r>
              <a:rPr lang="en-US" altLang="en-US" sz="3200" b="1" dirty="0"/>
              <a:t>that enables users to create and maintain a database.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6A73A26-6979-49EE-749C-88A09FBA64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304593"/>
            <a:ext cx="1364040" cy="1060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5488BB-CB2B-6588-A93C-9EFAA63C0C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" y="5181600"/>
            <a:ext cx="2286000" cy="1183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89260C9-FB5C-1297-7384-48D461639E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24" y="5036822"/>
            <a:ext cx="1729206" cy="1783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64BCF6-C211-9E29-D3BF-F888055190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199" y="5349412"/>
            <a:ext cx="1471374" cy="147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F011D1CF-4E26-DC54-FFEB-6180CC789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" y="685800"/>
            <a:ext cx="8877300" cy="784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/>
              <a:t>DBMS Functions</a:t>
            </a: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xmlns="" id="{DEA4C01F-6E51-8F6A-BED1-3C687C54E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752600"/>
            <a:ext cx="89916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50000"/>
              </a:spcBef>
            </a:pPr>
            <a:r>
              <a:rPr lang="en-US" altLang="en-US" b="1" dirty="0"/>
              <a:t>Defining Database.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en-US" b="1" dirty="0"/>
              <a:t>Constructing Database.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en-US" b="1" dirty="0"/>
              <a:t>Manipulating Database.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en-US" b="1" dirty="0"/>
              <a:t>Data Independence.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en-US" b="1" dirty="0"/>
              <a:t>Data Security &amp; Integrity.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en-US" b="1" dirty="0"/>
              <a:t>Concurrency.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en-US" b="1" dirty="0"/>
              <a:t>Backup &amp; Recovery.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en-US" b="1" dirty="0"/>
              <a:t>Data Dictionary (Meta Data).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en-US" b="1" dirty="0"/>
              <a:t>Performance.</a:t>
            </a:r>
          </a:p>
        </p:txBody>
      </p:sp>
    </p:spTree>
    <p:extLst>
      <p:ext uri="{BB962C8B-B14F-4D97-AF65-F5344CB8AC3E}">
        <p14:creationId xmlns:p14="http://schemas.microsoft.com/office/powerpoint/2010/main" val="2373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xmlns="" id="{5750D712-FA28-93DF-CFE9-E7CE543F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DBMS Advantages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xmlns="" id="{05F162E5-2A03-0654-8764-528F93BFD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371600"/>
            <a:ext cx="7467600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SzPct val="110000"/>
              <a:defRPr/>
            </a:pPr>
            <a:r>
              <a:rPr lang="en-US" altLang="en-US" b="0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 </a:t>
            </a:r>
            <a:r>
              <a:rPr lang="en-US" altLang="en-US" b="1" dirty="0">
                <a:latin typeface="Arial" panose="020B0604020202020204" pitchFamily="34" charset="0"/>
              </a:rPr>
              <a:t>Controlling Redundancy.</a:t>
            </a:r>
          </a:p>
          <a:p>
            <a:pPr eaLnBrk="1" hangingPunct="1">
              <a:spcBef>
                <a:spcPct val="50000"/>
              </a:spcBef>
              <a:buSzPct val="110000"/>
              <a:defRPr/>
            </a:pPr>
            <a:r>
              <a:rPr lang="en-US" altLang="en-US" b="1" dirty="0">
                <a:latin typeface="Arial" panose="020B0604020202020204" pitchFamily="34" charset="0"/>
              </a:rPr>
              <a:t> Restricting Unauthorized Access.</a:t>
            </a:r>
          </a:p>
          <a:p>
            <a:pPr eaLnBrk="1" hangingPunct="1">
              <a:spcBef>
                <a:spcPct val="50000"/>
              </a:spcBef>
              <a:buSzPct val="110000"/>
              <a:defRPr/>
            </a:pPr>
            <a:r>
              <a:rPr lang="en-US" altLang="en-US" b="1" dirty="0">
                <a:latin typeface="Arial" panose="020B0604020202020204" pitchFamily="34" charset="0"/>
              </a:rPr>
              <a:t> Sharing data.</a:t>
            </a:r>
          </a:p>
          <a:p>
            <a:pPr eaLnBrk="1" hangingPunct="1">
              <a:spcBef>
                <a:spcPct val="50000"/>
              </a:spcBef>
              <a:buSzPct val="110000"/>
              <a:defRPr/>
            </a:pPr>
            <a:r>
              <a:rPr lang="en-US" altLang="en-US" b="1" dirty="0">
                <a:latin typeface="Arial" panose="020B0604020202020204" pitchFamily="34" charset="0"/>
              </a:rPr>
              <a:t> Enforcing Integrity Constraints </a:t>
            </a:r>
          </a:p>
          <a:p>
            <a:pPr eaLnBrk="1" hangingPunct="1">
              <a:spcBef>
                <a:spcPct val="50000"/>
              </a:spcBef>
              <a:buSzPct val="110000"/>
              <a:defRPr/>
            </a:pPr>
            <a:r>
              <a:rPr lang="en-US" altLang="en-US" b="1" dirty="0">
                <a:latin typeface="Arial" panose="020B0604020202020204" pitchFamily="34" charset="0"/>
              </a:rPr>
              <a:t> Inconsistency can be avoided.</a:t>
            </a:r>
          </a:p>
          <a:p>
            <a:pPr eaLnBrk="1" hangingPunct="1">
              <a:spcBef>
                <a:spcPct val="50000"/>
              </a:spcBef>
              <a:buSzPct val="110000"/>
              <a:defRPr/>
            </a:pPr>
            <a:r>
              <a:rPr lang="en-US" altLang="en-US" b="1" dirty="0">
                <a:latin typeface="Arial" panose="020B0604020202020204" pitchFamily="34" charset="0"/>
              </a:rPr>
              <a:t> Providing Backup and Recovery.</a:t>
            </a:r>
          </a:p>
          <a:p>
            <a:pPr eaLnBrk="1" hangingPunct="1">
              <a:spcBef>
                <a:spcPct val="50000"/>
              </a:spcBef>
              <a:buSzPct val="110000"/>
              <a:defRPr/>
            </a:pPr>
            <a:endParaRPr lang="en-US" altLang="en-US" b="0" dirty="0">
              <a:solidFill>
                <a:schemeClr val="tx2"/>
              </a:solidFill>
              <a:latin typeface="+mn-lt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SzPct val="110000"/>
              <a:buFontTx/>
              <a:buNone/>
              <a:defRPr/>
            </a:pPr>
            <a:endParaRPr lang="en-US" altLang="en-US" dirty="0">
              <a:solidFill>
                <a:schemeClr val="tx2"/>
              </a:solidFill>
              <a:latin typeface="+mn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xmlns="" id="{F8D53C48-BA58-7375-F096-58AF437B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DBMS Disadvantages 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xmlns="" id="{6C7BD47B-D298-D6C7-DDE4-0E667F71C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19" y="2133600"/>
            <a:ext cx="8686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-342900" eaLnBrk="1" hangingPunct="1">
              <a:lnSpc>
                <a:spcPct val="100000"/>
              </a:lnSpc>
              <a:spcBef>
                <a:spcPct val="50000"/>
              </a:spcBef>
              <a:buSzPct val="110000"/>
              <a:defRPr/>
            </a:pPr>
            <a:r>
              <a:rPr lang="en-US" altLang="en-US" b="1" dirty="0">
                <a:latin typeface="Arial" panose="020B0604020202020204" pitchFamily="34" charset="0"/>
              </a:rPr>
              <a:t>Needs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expertise</a:t>
            </a:r>
            <a:r>
              <a:rPr lang="en-US" altLang="en-US" b="1" dirty="0">
                <a:latin typeface="Arial" panose="020B0604020202020204" pitchFamily="34" charset="0"/>
              </a:rPr>
              <a:t> to use (which is expensive)</a:t>
            </a:r>
          </a:p>
          <a:p>
            <a:pPr indent="-342900" eaLnBrk="1" hangingPunct="1">
              <a:lnSpc>
                <a:spcPct val="100000"/>
              </a:lnSpc>
              <a:spcBef>
                <a:spcPct val="50000"/>
              </a:spcBef>
              <a:buSzPct val="110000"/>
              <a:defRPr/>
            </a:pPr>
            <a:r>
              <a:rPr lang="en-US" altLang="en-US" b="1" dirty="0">
                <a:latin typeface="Arial" panose="020B0604020202020204" pitchFamily="34" charset="0"/>
              </a:rPr>
              <a:t>DBMS is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expensive</a:t>
            </a:r>
          </a:p>
          <a:p>
            <a:pPr indent="-342900" eaLnBrk="1" hangingPunct="1">
              <a:lnSpc>
                <a:spcPct val="100000"/>
              </a:lnSpc>
              <a:spcBef>
                <a:spcPct val="50000"/>
              </a:spcBef>
              <a:buSzPct val="110000"/>
              <a:defRPr/>
            </a:pPr>
            <a:r>
              <a:rPr lang="en-US" altLang="en-US" b="1" dirty="0">
                <a:latin typeface="Arial" panose="020B0604020202020204" pitchFamily="34" charset="0"/>
              </a:rPr>
              <a:t>DBMS may be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incompatible</a:t>
            </a:r>
            <a:r>
              <a:rPr lang="en-US" altLang="en-US" b="1" dirty="0">
                <a:latin typeface="Arial" panose="020B0604020202020204" pitchFamily="34" charset="0"/>
              </a:rPr>
              <a:t> with any other available DBMS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>
            <a:extLst>
              <a:ext uri="{FF2B5EF4-FFF2-40B4-BE49-F238E27FC236}">
                <a16:creationId xmlns:a16="http://schemas.microsoft.com/office/drawing/2014/main" xmlns="" id="{1E07F43E-1F5A-736A-91A7-332B83948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62113"/>
            <a:ext cx="8001000" cy="5272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en-US" sz="2000" b="1"/>
          </a:p>
        </p:txBody>
      </p:sp>
      <p:sp>
        <p:nvSpPr>
          <p:cNvPr id="24579" name="Line 5">
            <a:extLst>
              <a:ext uri="{FF2B5EF4-FFF2-40B4-BE49-F238E27FC236}">
                <a16:creationId xmlns:a16="http://schemas.microsoft.com/office/drawing/2014/main" xmlns="" id="{7A4AE4BF-1DB6-6567-2ED8-D7592CD63B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676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ar-EG" b="1"/>
          </a:p>
        </p:txBody>
      </p:sp>
      <p:sp>
        <p:nvSpPr>
          <p:cNvPr id="24580" name="Text Box 6">
            <a:extLst>
              <a:ext uri="{FF2B5EF4-FFF2-40B4-BE49-F238E27FC236}">
                <a16:creationId xmlns:a16="http://schemas.microsoft.com/office/drawing/2014/main" xmlns="" id="{736825A6-D7BC-BA60-FD66-44C9AF6A0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309688"/>
            <a:ext cx="175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/>
              <a:t>Users</a:t>
            </a:r>
          </a:p>
        </p:txBody>
      </p:sp>
      <p:sp>
        <p:nvSpPr>
          <p:cNvPr id="24581" name="Rectangle 7">
            <a:extLst>
              <a:ext uri="{FF2B5EF4-FFF2-40B4-BE49-F238E27FC236}">
                <a16:creationId xmlns:a16="http://schemas.microsoft.com/office/drawing/2014/main" xmlns="" id="{177BE068-BE3A-AF4E-5A39-B23E4C6BA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043113"/>
            <a:ext cx="2743200" cy="5524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/>
              <a:t>Application Programs</a:t>
            </a:r>
          </a:p>
        </p:txBody>
      </p:sp>
      <p:sp>
        <p:nvSpPr>
          <p:cNvPr id="24582" name="Line 9">
            <a:extLst>
              <a:ext uri="{FF2B5EF4-FFF2-40B4-BE49-F238E27FC236}">
                <a16:creationId xmlns:a16="http://schemas.microsoft.com/office/drawing/2014/main" xmlns="" id="{622342EF-6BD4-3735-F23C-018AE455D3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652713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ar-EG" b="1"/>
          </a:p>
        </p:txBody>
      </p:sp>
      <p:sp>
        <p:nvSpPr>
          <p:cNvPr id="24583" name="Rectangle 10">
            <a:extLst>
              <a:ext uri="{FF2B5EF4-FFF2-40B4-BE49-F238E27FC236}">
                <a16:creationId xmlns:a16="http://schemas.microsoft.com/office/drawing/2014/main" xmlns="" id="{11CE6693-9348-5A57-DFE8-AAAD98755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62313"/>
            <a:ext cx="5181600" cy="17970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en-US" sz="2000" b="1"/>
          </a:p>
        </p:txBody>
      </p:sp>
      <p:sp>
        <p:nvSpPr>
          <p:cNvPr id="24584" name="AutoShape 11">
            <a:extLst>
              <a:ext uri="{FF2B5EF4-FFF2-40B4-BE49-F238E27FC236}">
                <a16:creationId xmlns:a16="http://schemas.microsoft.com/office/drawing/2014/main" xmlns="" id="{BFB299D9-5628-C81A-8989-4A068CF2D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381625"/>
            <a:ext cx="1219200" cy="1323975"/>
          </a:xfrm>
          <a:prstGeom prst="can">
            <a:avLst>
              <a:gd name="adj" fmla="val 2812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/>
              <a:t>Stored DB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/>
              <a:t>Definition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/>
              <a:t>(Metadata)</a:t>
            </a:r>
          </a:p>
        </p:txBody>
      </p:sp>
      <p:sp>
        <p:nvSpPr>
          <p:cNvPr id="24585" name="AutoShape 12">
            <a:extLst>
              <a:ext uri="{FF2B5EF4-FFF2-40B4-BE49-F238E27FC236}">
                <a16:creationId xmlns:a16="http://schemas.microsoft.com/office/drawing/2014/main" xmlns="" id="{AFB77A23-1DDF-179B-A85F-367A937BB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381625"/>
            <a:ext cx="1219200" cy="1323975"/>
          </a:xfrm>
          <a:prstGeom prst="can">
            <a:avLst>
              <a:gd name="adj" fmla="val 2812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/>
              <a:t>Stored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/>
              <a:t>Database</a:t>
            </a:r>
          </a:p>
        </p:txBody>
      </p:sp>
      <p:sp>
        <p:nvSpPr>
          <p:cNvPr id="24586" name="Text Box 13">
            <a:extLst>
              <a:ext uri="{FF2B5EF4-FFF2-40B4-BE49-F238E27FC236}">
                <a16:creationId xmlns:a16="http://schemas.microsoft.com/office/drawing/2014/main" xmlns="" id="{EE60D84C-CC1C-23DD-622D-2AD7A9779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338513"/>
            <a:ext cx="129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800" b="1"/>
              <a:t>DBMS Software</a:t>
            </a:r>
          </a:p>
        </p:txBody>
      </p:sp>
      <p:sp>
        <p:nvSpPr>
          <p:cNvPr id="24587" name="Rectangle 14">
            <a:extLst>
              <a:ext uri="{FF2B5EF4-FFF2-40B4-BE49-F238E27FC236}">
                <a16:creationId xmlns:a16="http://schemas.microsoft.com/office/drawing/2014/main" xmlns="" id="{5619A262-45B4-CD26-9184-737B3E739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414713"/>
            <a:ext cx="3276600" cy="6223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/>
              <a:t>Software to process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/>
              <a:t>Queries</a:t>
            </a:r>
          </a:p>
        </p:txBody>
      </p:sp>
      <p:sp>
        <p:nvSpPr>
          <p:cNvPr id="24588" name="Line 15">
            <a:extLst>
              <a:ext uri="{FF2B5EF4-FFF2-40B4-BE49-F238E27FC236}">
                <a16:creationId xmlns:a16="http://schemas.microsoft.com/office/drawing/2014/main" xmlns="" id="{B5A59A7A-261B-F91D-267F-9FED6B1C6E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100513"/>
            <a:ext cx="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ar-EG" b="1"/>
          </a:p>
        </p:txBody>
      </p:sp>
      <p:sp>
        <p:nvSpPr>
          <p:cNvPr id="24589" name="Rectangle 16">
            <a:extLst>
              <a:ext uri="{FF2B5EF4-FFF2-40B4-BE49-F238E27FC236}">
                <a16:creationId xmlns:a16="http://schemas.microsoft.com/office/drawing/2014/main" xmlns="" id="{B81D9183-5A13-DEDE-E8D9-5504C90FB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633913"/>
            <a:ext cx="3733800" cy="4841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/>
              <a:t>Software to access Stored Data</a:t>
            </a:r>
          </a:p>
        </p:txBody>
      </p:sp>
      <p:sp>
        <p:nvSpPr>
          <p:cNvPr id="24590" name="Line 18">
            <a:extLst>
              <a:ext uri="{FF2B5EF4-FFF2-40B4-BE49-F238E27FC236}">
                <a16:creationId xmlns:a16="http://schemas.microsoft.com/office/drawing/2014/main" xmlns="" id="{F79FBE6B-B93E-EF63-0336-1ACD8E6207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5181600"/>
            <a:ext cx="304800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ar-EG" b="1"/>
          </a:p>
        </p:txBody>
      </p:sp>
      <p:sp>
        <p:nvSpPr>
          <p:cNvPr id="24591" name="Line 19">
            <a:extLst>
              <a:ext uri="{FF2B5EF4-FFF2-40B4-BE49-F238E27FC236}">
                <a16:creationId xmlns:a16="http://schemas.microsoft.com/office/drawing/2014/main" xmlns="" id="{D5593145-C033-CADF-534C-011982124A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5181600"/>
            <a:ext cx="304800" cy="276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ar-EG" b="1"/>
          </a:p>
        </p:txBody>
      </p:sp>
      <p:sp>
        <p:nvSpPr>
          <p:cNvPr id="24592" name="Text Box 20">
            <a:extLst>
              <a:ext uri="{FF2B5EF4-FFF2-40B4-BE49-F238E27FC236}">
                <a16:creationId xmlns:a16="http://schemas.microsoft.com/office/drawing/2014/main" xmlns="" id="{E66C6D33-E6B0-4BA5-A9D3-F3B942909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8591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b="1" i="1">
                <a:solidFill>
                  <a:srgbClr val="FF5050"/>
                </a:solidFill>
              </a:rPr>
              <a:t>Database</a:t>
            </a:r>
            <a:r>
              <a:rPr lang="en-US" altLang="en-US" b="1" i="1">
                <a:solidFill>
                  <a:srgbClr val="FFFF99"/>
                </a:solidFill>
              </a:rPr>
              <a:t> </a:t>
            </a:r>
            <a:r>
              <a:rPr lang="en-US" altLang="en-US" b="1" i="1">
                <a:solidFill>
                  <a:srgbClr val="FF5050"/>
                </a:solidFill>
              </a:rPr>
              <a:t>System</a:t>
            </a:r>
          </a:p>
        </p:txBody>
      </p:sp>
      <p:sp>
        <p:nvSpPr>
          <p:cNvPr id="24593" name="Rectangle 21">
            <a:extLst>
              <a:ext uri="{FF2B5EF4-FFF2-40B4-BE49-F238E27FC236}">
                <a16:creationId xmlns:a16="http://schemas.microsoft.com/office/drawing/2014/main" xmlns="" id="{E1BB1742-7241-A9DE-F495-6EFAAA75B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967" y="449115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000" b="1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Database Management System (DBMS)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&amp; Information.</a:t>
            </a:r>
          </a:p>
          <a:p>
            <a:r>
              <a:rPr lang="en-US" b="1" dirty="0"/>
              <a:t>File Based System.</a:t>
            </a:r>
          </a:p>
          <a:p>
            <a:r>
              <a:rPr lang="en-US" b="1" dirty="0"/>
              <a:t>What is Database, Database System?</a:t>
            </a:r>
          </a:p>
          <a:p>
            <a:r>
              <a:rPr lang="en-US" b="1" dirty="0"/>
              <a:t>DBMS &amp; its functions.</a:t>
            </a:r>
          </a:p>
          <a:p>
            <a:r>
              <a:rPr lang="en-US" b="1" dirty="0"/>
              <a:t>Database Properties.</a:t>
            </a:r>
          </a:p>
          <a:p>
            <a:r>
              <a:rPr lang="en-US" b="1" dirty="0"/>
              <a:t>Advantages and Disadvantages of Database Systems.</a:t>
            </a:r>
          </a:p>
          <a:p>
            <a:r>
              <a:rPr lang="en-US" b="1" dirty="0"/>
              <a:t>DB Architecture.</a:t>
            </a:r>
          </a:p>
          <a:p>
            <a:r>
              <a:rPr lang="en-US" b="1" dirty="0"/>
              <a:t>Distributed Processing &amp; Architectural Design.</a:t>
            </a:r>
          </a:p>
          <a:p>
            <a:r>
              <a:rPr lang="en-US" b="1" dirty="0"/>
              <a:t>Who Deals with Database.</a:t>
            </a:r>
          </a:p>
          <a:p>
            <a:r>
              <a:rPr lang="en-US" b="1" dirty="0"/>
              <a:t>Data Models.</a:t>
            </a:r>
            <a:endParaRPr lang="en-US" b="1" spc="-9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9239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xmlns="" id="{F8D53C48-BA58-7375-F096-58AF437B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Database vs. File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5B0DDF-0814-9B21-F986-D0D7AFFFF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81" y="1409814"/>
            <a:ext cx="6024238" cy="54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62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xmlns="" id="{5750D712-FA28-93DF-CFE9-E7CE543F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Database Properties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xmlns="" id="{05F162E5-2A03-0654-8764-528F93BFD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981200"/>
            <a:ext cx="82296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SzPct val="110000"/>
              <a:defRPr/>
            </a:pPr>
            <a:r>
              <a:rPr lang="en-US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Self</a:t>
            </a:r>
            <a:r>
              <a:rPr lang="en-US" altLang="en-US" sz="2800" b="1" dirty="0">
                <a:latin typeface="Arial" panose="020B0604020202020204" pitchFamily="34" charset="0"/>
              </a:rPr>
              <a:t> describing nature.</a:t>
            </a:r>
          </a:p>
          <a:p>
            <a:pPr eaLnBrk="1" hangingPunct="1">
              <a:spcBef>
                <a:spcPct val="50000"/>
              </a:spcBef>
              <a:buSzPct val="110000"/>
              <a:defRPr/>
            </a:pPr>
            <a:endParaRPr lang="en-US" altLang="en-US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SzPct val="110000"/>
              <a:defRPr/>
            </a:pP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Insulation</a:t>
            </a:r>
            <a:r>
              <a:rPr lang="en-US" altLang="en-US" b="1" dirty="0">
                <a:latin typeface="Arial" panose="020B0604020202020204" pitchFamily="34" charset="0"/>
              </a:rPr>
              <a:t> between program and data.</a:t>
            </a:r>
          </a:p>
          <a:p>
            <a:pPr eaLnBrk="1" hangingPunct="1">
              <a:spcBef>
                <a:spcPct val="50000"/>
              </a:spcBef>
              <a:buSzPct val="110000"/>
              <a:defRPr/>
            </a:pPr>
            <a:endParaRPr lang="en-US" altLang="en-US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SzPct val="110000"/>
              <a:defRPr/>
            </a:pP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Sharing</a:t>
            </a:r>
            <a:r>
              <a:rPr lang="en-US" altLang="en-US" b="1" dirty="0">
                <a:latin typeface="Arial" panose="020B0604020202020204" pitchFamily="34" charset="0"/>
              </a:rPr>
              <a:t> of data and multi user transaction processing.</a:t>
            </a:r>
          </a:p>
        </p:txBody>
      </p:sp>
    </p:spTree>
    <p:extLst>
      <p:ext uri="{BB962C8B-B14F-4D97-AF65-F5344CB8AC3E}">
        <p14:creationId xmlns:p14="http://schemas.microsoft.com/office/powerpoint/2010/main" val="399656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AC66A6C7-2AF3-A603-0F27-9C391DB68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Database Users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xmlns="" id="{342B724D-9065-0348-09B4-D498048838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7652" name="Picture 2">
            <a:extLst>
              <a:ext uri="{FF2B5EF4-FFF2-40B4-BE49-F238E27FC236}">
                <a16:creationId xmlns:a16="http://schemas.microsoft.com/office/drawing/2014/main" xmlns="" id="{95F7276E-1260-5506-9E49-7B279A32F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r="3500" b="14844"/>
          <a:stretch>
            <a:fillRect/>
          </a:stretch>
        </p:blipFill>
        <p:spPr bwMode="auto">
          <a:xfrm>
            <a:off x="152400" y="838200"/>
            <a:ext cx="8534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xmlns="" id="{BFC890AC-E629-C398-D588-E28D8A5E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xmlns="" id="{37BC58A3-BF40-9304-272A-32806D699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xmlns="" id="{5D8BDB0E-4A7C-391A-C192-C774176B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" r="10400" b="32089"/>
          <a:stretch>
            <a:fillRect/>
          </a:stretch>
        </p:blipFill>
        <p:spPr bwMode="auto">
          <a:xfrm>
            <a:off x="315913" y="609600"/>
            <a:ext cx="90201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xmlns="" id="{1742DFAE-A7A5-25DC-349E-BFFB50F1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xmlns="" id="{9A4124DD-233B-9557-28F6-43E84E32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r="6500" b="15022"/>
          <a:stretch>
            <a:fillRect/>
          </a:stretch>
        </p:blipFill>
        <p:spPr bwMode="auto">
          <a:xfrm>
            <a:off x="75408" y="609600"/>
            <a:ext cx="9450387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42A59A8A-D47C-7038-FE7A-B652A4495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11" y="4267200"/>
            <a:ext cx="2874154" cy="2258747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xmlns="" id="{A36DEAF0-3AD7-5EED-0A39-3D8CEFDF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xmlns="" id="{7C5B1065-3BA0-A9C3-700E-5E429559B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1748" name="Picture 2">
            <a:extLst>
              <a:ext uri="{FF2B5EF4-FFF2-40B4-BE49-F238E27FC236}">
                <a16:creationId xmlns:a16="http://schemas.microsoft.com/office/drawing/2014/main" xmlns="" id="{1F28248E-CA42-78E6-DEFD-B6E126F6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" r="11111" b="16978"/>
          <a:stretch>
            <a:fillRect/>
          </a:stretch>
        </p:blipFill>
        <p:spPr bwMode="auto">
          <a:xfrm>
            <a:off x="30163" y="-168275"/>
            <a:ext cx="9296400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xmlns="" id="{AFAC153B-0091-943E-01F3-392472F9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xmlns="" id="{83587259-C3A6-956B-2986-E08000320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xmlns="" id="{FFEEFA66-53DB-4268-1B34-6B9D944D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r="14000" b="15022"/>
          <a:stretch>
            <a:fillRect/>
          </a:stretch>
        </p:blipFill>
        <p:spPr bwMode="auto">
          <a:xfrm>
            <a:off x="0" y="-122238"/>
            <a:ext cx="9296400" cy="728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B7C83D-6B2E-2F23-1E15-752E5FF9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38AA7D-79CF-1404-816C-189AF8D3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F34CC33-7423-D83E-C82D-2684C961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8686800" cy="46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98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2F783B-FDC1-C473-0E1C-CD13AEB4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  <a:endParaRPr lang="ar-E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B0CE24-A248-3480-0EA2-A69779E29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It is the processes of </a:t>
            </a:r>
            <a:r>
              <a:rPr lang="en-US" b="1" dirty="0">
                <a:solidFill>
                  <a:srgbClr val="FF0000"/>
                </a:solidFill>
              </a:rPr>
              <a:t>transforming requests </a:t>
            </a:r>
            <a:r>
              <a:rPr lang="en-US" b="1" dirty="0"/>
              <a:t>and results between levels.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3011338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97723A-38AC-B687-0F22-A27FDDB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18F85A-4629-2904-59CD-C78AE5482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D29AFF6-CDF6-A007-502F-F16E4F181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" t="2133" r="10748" b="13956"/>
          <a:stretch>
            <a:fillRect/>
          </a:stretch>
        </p:blipFill>
        <p:spPr bwMode="auto">
          <a:xfrm>
            <a:off x="0" y="-122274"/>
            <a:ext cx="9091997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14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4800600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fundamentals of Databases. Trainees will develop skills in the design, construction, modification, and use of </a:t>
            </a:r>
            <a:r>
              <a:rPr lang="en-US" sz="2400" b="1" dirty="0" err="1"/>
              <a:t>databases.Structured</a:t>
            </a:r>
            <a:r>
              <a:rPr lang="en-US" sz="2400" b="1" dirty="0"/>
              <a:t> Query Language (SQL) will be emphasized.</a:t>
            </a:r>
          </a:p>
        </p:txBody>
      </p:sp>
      <p:pic>
        <p:nvPicPr>
          <p:cNvPr id="4098" name="Picture 2" descr="C:\Users\pc2023\Downloads\Fotolia_94772650_S.jpg_p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4397375" cy="318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64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xmlns="" id="{DD11256C-513B-6CE8-85DF-E2C19B2AA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304800"/>
            <a:ext cx="7581900" cy="784225"/>
          </a:xfrm>
        </p:spPr>
        <p:txBody>
          <a:bodyPr/>
          <a:lstStyle/>
          <a:p>
            <a:pPr marL="838200" indent="-838200" eaLnBrk="1" hangingPunct="1"/>
            <a:r>
              <a:rPr lang="en-US" altLang="en-US" b="1"/>
              <a:t>Data</a:t>
            </a:r>
            <a:r>
              <a:rPr lang="en-US" altLang="en-US" sz="2400" b="1"/>
              <a:t> </a:t>
            </a:r>
            <a:r>
              <a:rPr lang="en-US" altLang="en-US" b="1"/>
              <a:t>Independence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xmlns="" id="{80812CCB-A591-8502-A98B-ED19FAA5FD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537450" cy="3724275"/>
          </a:xfrm>
        </p:spPr>
        <p:txBody>
          <a:bodyPr/>
          <a:lstStyle/>
          <a:p>
            <a:r>
              <a:rPr lang="en-US" altLang="en-US" b="1" dirty="0"/>
              <a:t>The capacity to change the schema at one level without having to change the schema at the next higher level</a:t>
            </a:r>
          </a:p>
          <a:p>
            <a:pPr marL="609600" indent="-609600" eaLnBrk="1" hangingPunct="1"/>
            <a:endParaRPr lang="en-US" altLang="en-US" b="1" dirty="0"/>
          </a:p>
          <a:p>
            <a:pPr marL="609600" indent="-609600" eaLnBrk="1" hangingPunct="1"/>
            <a:endParaRPr lang="en-US" altLang="en-US" b="1" dirty="0"/>
          </a:p>
          <a:p>
            <a:pPr marL="609600" indent="-609600" algn="ctr" eaLnBrk="1" hangingPunct="1">
              <a:buFontTx/>
              <a:buNone/>
            </a:pPr>
            <a:endParaRPr lang="en-US" altLang="en-US" b="1" dirty="0"/>
          </a:p>
          <a:p>
            <a:pPr marL="609600" indent="-609600" algn="ctr" eaLnBrk="1" hangingPunct="1">
              <a:buFontTx/>
              <a:buNone/>
            </a:pPr>
            <a:endParaRPr lang="en-US" altLang="en-US" b="1" dirty="0"/>
          </a:p>
          <a:p>
            <a:pPr marL="609600" indent="-609600" algn="ctr" eaLnBrk="1" hangingPunct="1"/>
            <a:endParaRPr lang="en-US" altLang="en-US" b="1" dirty="0"/>
          </a:p>
          <a:p>
            <a:pPr marL="609600" indent="-609600" algn="ctr" eaLnBrk="1" hangingPunct="1"/>
            <a:endParaRPr lang="en-US" altLang="en-US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C82551-BDC5-228E-9749-6B921466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Distributed Processing</a:t>
            </a:r>
            <a:endParaRPr lang="ar-E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6548B4-16B6-D9B4-ABB7-C049EB3F8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</a:t>
            </a:r>
            <a:r>
              <a:rPr lang="en-US" b="1" dirty="0"/>
              <a:t>: Includes database </a:t>
            </a:r>
            <a:r>
              <a:rPr lang="en-US" b="1" dirty="0">
                <a:solidFill>
                  <a:srgbClr val="FF0000"/>
                </a:solidFill>
              </a:rPr>
              <a:t>definition</a:t>
            </a:r>
            <a:r>
              <a:rPr lang="en-US" b="1" dirty="0"/>
              <a:t>, data integrity logic and all other objects that are associated with the data (The role of the DBMS).</a:t>
            </a:r>
          </a:p>
          <a:p>
            <a:r>
              <a:rPr lang="en-US" b="1" dirty="0">
                <a:solidFill>
                  <a:srgbClr val="FF0000"/>
                </a:solidFill>
              </a:rPr>
              <a:t>Business</a:t>
            </a:r>
            <a:r>
              <a:rPr lang="en-US" b="1" dirty="0"/>
              <a:t>: Includes the application </a:t>
            </a:r>
            <a:r>
              <a:rPr lang="en-US" b="1" dirty="0">
                <a:solidFill>
                  <a:srgbClr val="FF0000"/>
                </a:solidFill>
              </a:rPr>
              <a:t>logic</a:t>
            </a:r>
            <a:r>
              <a:rPr lang="en-US" b="1" dirty="0"/>
              <a:t> and business rules.</a:t>
            </a:r>
          </a:p>
          <a:p>
            <a:pPr lvl="1"/>
            <a:r>
              <a:rPr lang="en-US" b="1" dirty="0"/>
              <a:t>For example, ensuring that the employee s salary won’t exceed 5000 LE and must be positive and so on.</a:t>
            </a:r>
          </a:p>
          <a:p>
            <a:r>
              <a:rPr lang="en-US" b="1" dirty="0">
                <a:solidFill>
                  <a:srgbClr val="FF0000"/>
                </a:solidFill>
              </a:rPr>
              <a:t>Presentation</a:t>
            </a:r>
            <a:r>
              <a:rPr lang="en-US" b="1" dirty="0"/>
              <a:t>: The way of </a:t>
            </a:r>
            <a:r>
              <a:rPr lang="en-US" b="1" dirty="0">
                <a:solidFill>
                  <a:srgbClr val="FF0000"/>
                </a:solidFill>
              </a:rPr>
              <a:t>presenting</a:t>
            </a:r>
            <a:r>
              <a:rPr lang="en-US" b="1" dirty="0"/>
              <a:t> the data to users, that is usually implemented on the client (application program).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3410458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C82551-BDC5-228E-9749-6B921466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Distributed Processing</a:t>
            </a:r>
            <a:endParaRPr lang="ar-E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6548B4-16B6-D9B4-ABB7-C049EB3F8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</a:t>
            </a:r>
            <a:r>
              <a:rPr lang="en-US" b="1" dirty="0"/>
              <a:t>: Includes database </a:t>
            </a:r>
            <a:r>
              <a:rPr lang="en-US" b="1" dirty="0">
                <a:solidFill>
                  <a:srgbClr val="FF0000"/>
                </a:solidFill>
              </a:rPr>
              <a:t>definition</a:t>
            </a:r>
            <a:r>
              <a:rPr lang="en-US" b="1" dirty="0"/>
              <a:t>, data integrity logic and all other objects that are associated with the data (The role of the DBMS).</a:t>
            </a:r>
          </a:p>
          <a:p>
            <a:r>
              <a:rPr lang="en-US" b="1" dirty="0">
                <a:solidFill>
                  <a:srgbClr val="FF0000"/>
                </a:solidFill>
              </a:rPr>
              <a:t>Business</a:t>
            </a:r>
            <a:r>
              <a:rPr lang="en-US" b="1" dirty="0"/>
              <a:t>: Includes the application </a:t>
            </a:r>
            <a:r>
              <a:rPr lang="en-US" b="1" dirty="0">
                <a:solidFill>
                  <a:srgbClr val="FF0000"/>
                </a:solidFill>
              </a:rPr>
              <a:t>logic</a:t>
            </a:r>
            <a:r>
              <a:rPr lang="en-US" b="1" dirty="0"/>
              <a:t> and business rules.</a:t>
            </a:r>
          </a:p>
          <a:p>
            <a:pPr lvl="1"/>
            <a:r>
              <a:rPr lang="en-US" b="1" dirty="0"/>
              <a:t>For example, ensuring that the employee s salary won’t exceed 5000 LE and must be positive and so on.</a:t>
            </a:r>
          </a:p>
          <a:p>
            <a:r>
              <a:rPr lang="en-US" b="1" dirty="0">
                <a:solidFill>
                  <a:srgbClr val="FF0000"/>
                </a:solidFill>
              </a:rPr>
              <a:t>Presentation</a:t>
            </a:r>
            <a:r>
              <a:rPr lang="en-US" b="1" dirty="0"/>
              <a:t>: The way of </a:t>
            </a:r>
            <a:r>
              <a:rPr lang="en-US" b="1" dirty="0">
                <a:solidFill>
                  <a:srgbClr val="FF0000"/>
                </a:solidFill>
              </a:rPr>
              <a:t>presenting</a:t>
            </a:r>
            <a:r>
              <a:rPr lang="en-US" b="1" dirty="0"/>
              <a:t> the data to users, that is usually implemented on the client (application program).</a:t>
            </a:r>
            <a:endParaRPr lang="ar-E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026109-BFA2-5E77-A893-F4B12CBA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859"/>
            <a:ext cx="9144000" cy="54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88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xmlns="" id="{B867E8BF-1161-13E3-1C26-0DBC58F5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Centralized Database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975482-9B2D-9CE0-B4FF-688041FEC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7537450" cy="43434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Ø"/>
              <a:defRPr/>
            </a:pPr>
            <a:endParaRPr lang="en-US" b="1" dirty="0"/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Ø"/>
              <a:defRPr/>
            </a:pPr>
            <a:endParaRPr lang="en-US" b="1" dirty="0"/>
          </a:p>
          <a:p>
            <a:pPr eaLnBrk="1" hangingPunct="1">
              <a:lnSpc>
                <a:spcPct val="8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b="1" dirty="0"/>
              <a:t>Mainframe environment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Ø"/>
              <a:defRPr/>
            </a:pPr>
            <a:endParaRPr lang="en-US" dirty="0"/>
          </a:p>
          <a:p>
            <a:pPr eaLnBrk="1" hangingPunct="1">
              <a:lnSpc>
                <a:spcPct val="80000"/>
              </a:lnSpc>
              <a:buClr>
                <a:srgbClr val="FF0000"/>
              </a:buClr>
              <a:defRPr/>
            </a:pPr>
            <a:r>
              <a:rPr lang="en-US" b="1" dirty="0"/>
              <a:t>Client/Server environment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Ø"/>
              <a:defRPr/>
            </a:pPr>
            <a:endParaRPr lang="en-US" dirty="0"/>
          </a:p>
          <a:p>
            <a:pPr eaLnBrk="1" hangingPunct="1">
              <a:lnSpc>
                <a:spcPct val="80000"/>
              </a:lnSpc>
              <a:buClr>
                <a:srgbClr val="FF0000"/>
              </a:buClr>
              <a:defRPr/>
            </a:pPr>
            <a:r>
              <a:rPr lang="en-US" b="1" dirty="0"/>
              <a:t>Internet Computing environment: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xmlns="" id="{6E6FE019-B215-F636-A96F-F530520C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Centralized Database Environment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xmlns="" id="{39750B26-6D16-9761-D9BE-BF8F386EF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7537450" cy="4343400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47108" name="Picture 2">
            <a:extLst>
              <a:ext uri="{FF2B5EF4-FFF2-40B4-BE49-F238E27FC236}">
                <a16:creationId xmlns:a16="http://schemas.microsoft.com/office/drawing/2014/main" xmlns="" id="{A9FBC5AD-BA3F-F759-D2DF-D4DB48FBE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2550" r="3519" b="16682"/>
          <a:stretch>
            <a:fillRect/>
          </a:stretch>
        </p:blipFill>
        <p:spPr bwMode="auto">
          <a:xfrm>
            <a:off x="0" y="-457200"/>
            <a:ext cx="9388475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xmlns="" id="{8FE67E0E-5C5F-1B40-38F3-8126BCAD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Centralized Database Environment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xmlns="" id="{FFC719E7-88B4-97A3-954B-B6B262F1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7537450" cy="4343400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48132" name="Picture 2">
            <a:extLst>
              <a:ext uri="{FF2B5EF4-FFF2-40B4-BE49-F238E27FC236}">
                <a16:creationId xmlns:a16="http://schemas.microsoft.com/office/drawing/2014/main" xmlns="" id="{6475EDBD-00A3-CE20-B66A-7EC0BB3BB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r="6700" b="20000"/>
          <a:stretch>
            <a:fillRect/>
          </a:stretch>
        </p:blipFill>
        <p:spPr bwMode="auto">
          <a:xfrm>
            <a:off x="0" y="-762000"/>
            <a:ext cx="9372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xmlns="" id="{0E6844C1-38E4-BEA8-9C70-656490AD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Centralized Database Environment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xmlns="" id="{4A87AEA4-7714-73A8-82D8-8146B2765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7537450" cy="4343400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49156" name="Picture 2">
            <a:extLst>
              <a:ext uri="{FF2B5EF4-FFF2-40B4-BE49-F238E27FC236}">
                <a16:creationId xmlns:a16="http://schemas.microsoft.com/office/drawing/2014/main" xmlns="" id="{D3C1C0B3-3238-ADE7-BE73-6FD9D7665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r="5600" b="21777"/>
          <a:stretch>
            <a:fillRect/>
          </a:stretch>
        </p:blipFill>
        <p:spPr bwMode="auto">
          <a:xfrm>
            <a:off x="-15875" y="-685800"/>
            <a:ext cx="9312275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xmlns="" id="{B7FBE1BC-A042-92A9-27C3-42478393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Centralized Database Environment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xmlns="" id="{75C79D16-C8E5-F4C5-6AD5-28B0004E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7537450" cy="4343400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50180" name="Picture 2">
            <a:extLst>
              <a:ext uri="{FF2B5EF4-FFF2-40B4-BE49-F238E27FC236}">
                <a16:creationId xmlns:a16="http://schemas.microsoft.com/office/drawing/2014/main" xmlns="" id="{4612F46D-0717-AAFA-7828-A61F63250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r="17799" b="15910"/>
          <a:stretch>
            <a:fillRect/>
          </a:stretch>
        </p:blipFill>
        <p:spPr bwMode="auto">
          <a:xfrm>
            <a:off x="0" y="-762000"/>
            <a:ext cx="93726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xmlns="" id="{501782DF-ADB5-DF67-A630-B190D0F2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Distributed Database</a:t>
            </a:r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xmlns="" id="{E1690CC4-3F3F-1936-ED3B-F10D87E3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1204" name="Picture 2">
            <a:extLst>
              <a:ext uri="{FF2B5EF4-FFF2-40B4-BE49-F238E27FC236}">
                <a16:creationId xmlns:a16="http://schemas.microsoft.com/office/drawing/2014/main" xmlns="" id="{0BC0F601-17CD-544E-C847-83A6E084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r="5701" b="26222"/>
          <a:stretch>
            <a:fillRect/>
          </a:stretch>
        </p:blipFill>
        <p:spPr bwMode="auto">
          <a:xfrm>
            <a:off x="-15875" y="-457200"/>
            <a:ext cx="9388475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xmlns="" id="{B7EE6907-8CD5-6E16-2B1A-B503F124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Distributed Database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xmlns="" id="{56B82C29-DDA0-D428-3412-54A9B634B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xmlns="" id="{C603A59A-8816-0B78-3B10-179C52EEE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8533" r="20799" b="26933"/>
          <a:stretch>
            <a:fillRect/>
          </a:stretch>
        </p:blipFill>
        <p:spPr bwMode="auto">
          <a:xfrm>
            <a:off x="244475" y="-288925"/>
            <a:ext cx="8899525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B5DA00D9-B247-E16B-2EF5-D43084490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4290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400" b="1" dirty="0"/>
              <a:t>Grading</a:t>
            </a:r>
            <a:r>
              <a:rPr lang="en-US" altLang="en-US" sz="3600" dirty="0"/>
              <a:t> </a:t>
            </a:r>
            <a:r>
              <a:rPr lang="en-US" altLang="en-US" sz="4400" b="1" dirty="0"/>
              <a:t>System</a:t>
            </a:r>
            <a:r>
              <a:rPr lang="en-US" altLang="en-US" sz="3600" dirty="0"/>
              <a:t/>
            </a:r>
            <a:br>
              <a:rPr lang="en-US" altLang="en-US" sz="3600" dirty="0"/>
            </a:br>
            <a:endParaRPr lang="en-US" altLang="en-US" sz="3600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9C191C20-C583-72A9-9601-966DAAF35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114800"/>
            <a:ext cx="8229600" cy="4876800"/>
          </a:xfrm>
        </p:spPr>
        <p:txBody>
          <a:bodyPr/>
          <a:lstStyle/>
          <a:p>
            <a:pPr marL="812800" indent="-812800" eaLnBrk="1" hangingPunct="1">
              <a:buFontTx/>
              <a:buNone/>
            </a:pPr>
            <a:endParaRPr lang="en-US" altLang="en-US" b="1" dirty="0"/>
          </a:p>
          <a:p>
            <a:pPr marL="812800" indent="-812800" eaLnBrk="1" hangingPunct="1">
              <a:buFontTx/>
              <a:buNone/>
            </a:pPr>
            <a:r>
              <a:rPr lang="en-US" altLang="en-US" b="1" dirty="0"/>
              <a:t>Assignments and Lab Work 		40%</a:t>
            </a:r>
          </a:p>
          <a:p>
            <a:pPr marL="812800" indent="-812800" eaLnBrk="1" hangingPunct="1">
              <a:buFontTx/>
              <a:buNone/>
            </a:pPr>
            <a:r>
              <a:rPr lang="en-US" altLang="en-US" b="1" dirty="0"/>
              <a:t>Final Exam				   	60%</a:t>
            </a:r>
            <a:endParaRPr lang="en-US" altLang="en-US" dirty="0"/>
          </a:p>
          <a:p>
            <a:pPr marL="812800" indent="-812800" eaLnBrk="1" hangingPunct="1">
              <a:buClr>
                <a:schemeClr val="folHlink"/>
              </a:buClr>
              <a:buFontTx/>
              <a:buNone/>
            </a:pPr>
            <a:endParaRPr lang="en-US" altLang="en-US" dirty="0"/>
          </a:p>
          <a:p>
            <a:pPr marL="812800" indent="-812800" eaLnBrk="1" hangingPunct="1">
              <a:buClr>
                <a:schemeClr val="folHlink"/>
              </a:buClr>
              <a:buFontTx/>
              <a:buNone/>
            </a:pPr>
            <a:endParaRPr lang="en-US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9B7B73A0-D523-816D-58B7-B4368A3A7EB1}"/>
              </a:ext>
            </a:extLst>
          </p:cNvPr>
          <p:cNvSpPr txBox="1">
            <a:spLocks noChangeArrowheads="1"/>
          </p:cNvSpPr>
          <p:nvPr/>
        </p:nvSpPr>
        <p:spPr>
          <a:xfrm>
            <a:off x="467833" y="6858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en-US" sz="4400" b="1" dirty="0"/>
              <a:t>Course Duration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44415687-1FAB-FC1F-20BE-E7C0167B4257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6764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en-US" sz="2400" b="1" dirty="0"/>
              <a:t>Lectures : 18 </a:t>
            </a:r>
            <a:r>
              <a:rPr lang="fr-FR" altLang="en-US" sz="2400" b="1" dirty="0" err="1"/>
              <a:t>hrs</a:t>
            </a:r>
            <a:r>
              <a:rPr lang="fr-FR" altLang="en-US" sz="2400" b="1" dirty="0"/>
              <a:t>.</a:t>
            </a:r>
          </a:p>
          <a:p>
            <a:r>
              <a:rPr lang="fr-FR" altLang="en-US" sz="2400" b="1" dirty="0" err="1"/>
              <a:t>Labs</a:t>
            </a:r>
            <a:r>
              <a:rPr lang="fr-FR" altLang="en-US" b="1" dirty="0"/>
              <a:t> : </a:t>
            </a:r>
            <a:r>
              <a:rPr lang="fr-FR" altLang="en-US" sz="2400" b="1" dirty="0"/>
              <a:t>12 </a:t>
            </a:r>
            <a:r>
              <a:rPr lang="fr-FR" altLang="en-US" sz="2400" b="1" dirty="0" err="1"/>
              <a:t>hrs</a:t>
            </a:r>
            <a:r>
              <a:rPr lang="fr-FR" altLang="en-US" sz="2400" b="1" dirty="0"/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xmlns="" id="{5F845FEA-A3D7-6D94-71F3-BBA20408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Distributed Database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xmlns="" id="{D6779773-A678-259C-5FF1-A63CCB7E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3252" name="Picture 3">
            <a:extLst>
              <a:ext uri="{FF2B5EF4-FFF2-40B4-BE49-F238E27FC236}">
                <a16:creationId xmlns:a16="http://schemas.microsoft.com/office/drawing/2014/main" xmlns="" id="{196E7146-B743-E76F-4A0B-A58DA44A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9" t="38222" r="36400" b="26578"/>
          <a:stretch>
            <a:fillRect/>
          </a:stretch>
        </p:blipFill>
        <p:spPr bwMode="auto">
          <a:xfrm>
            <a:off x="-1905000" y="152400"/>
            <a:ext cx="93599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xmlns="" id="{4226AEC8-0E2D-48A3-0BD8-2703B5F0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Distributed Database</a:t>
            </a:r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xmlns="" id="{F7642790-D9CC-18FC-F7FC-7118C06A9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xmlns="" id="{01829C86-ED46-FF13-211F-AF314E1B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9067" r="19701" b="16800"/>
          <a:stretch>
            <a:fillRect/>
          </a:stretch>
        </p:blipFill>
        <p:spPr bwMode="auto">
          <a:xfrm>
            <a:off x="0" y="-152400"/>
            <a:ext cx="9418638" cy="635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xmlns="" id="{0EE968DC-37A3-D51D-AC2E-2B46CAE9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Distributed Database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xmlns="" id="{41FDAF60-487A-C8D4-326E-4148762B4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5300" name="Picture 2">
            <a:extLst>
              <a:ext uri="{FF2B5EF4-FFF2-40B4-BE49-F238E27FC236}">
                <a16:creationId xmlns:a16="http://schemas.microsoft.com/office/drawing/2014/main" xmlns="" id="{603692DA-741B-34C3-6266-21E2D23F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r="5800" b="16978"/>
          <a:stretch>
            <a:fillRect/>
          </a:stretch>
        </p:blipFill>
        <p:spPr bwMode="auto">
          <a:xfrm>
            <a:off x="-76200" y="0"/>
            <a:ext cx="9220200" cy="53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xmlns="" id="{398084F1-0401-3754-72C5-7ED4F938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xmlns="" id="{D70FE436-C184-EEFE-C4EC-E31067596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6" name="Picture 2">
            <a:extLst>
              <a:ext uri="{FF2B5EF4-FFF2-40B4-BE49-F238E27FC236}">
                <a16:creationId xmlns:a16="http://schemas.microsoft.com/office/drawing/2014/main" xmlns="" id="{A1C1FA6C-A9F0-1ABE-0432-4891B1F9D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r="2800" b="17155"/>
          <a:stretch>
            <a:fillRect/>
          </a:stretch>
        </p:blipFill>
        <p:spPr bwMode="auto">
          <a:xfrm>
            <a:off x="0" y="-228600"/>
            <a:ext cx="93726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007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4E737196-ECF2-DFEB-6BC0-0B7874FF6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304800"/>
            <a:ext cx="7581900" cy="784225"/>
          </a:xfrm>
        </p:spPr>
        <p:txBody>
          <a:bodyPr/>
          <a:lstStyle/>
          <a:p>
            <a:pPr marL="838200" indent="-838200" eaLnBrk="1" hangingPunct="1"/>
            <a:r>
              <a:rPr lang="en-US" altLang="en-US"/>
              <a:t>Data</a:t>
            </a:r>
            <a:r>
              <a:rPr lang="en-US" altLang="en-US" sz="2400" b="0"/>
              <a:t> </a:t>
            </a:r>
            <a:r>
              <a:rPr lang="en-US" altLang="en-US"/>
              <a:t>Models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xmlns="" id="{1C5FB54F-A20E-01F8-B926-872AE18E6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537450" cy="3724275"/>
          </a:xfrm>
        </p:spPr>
        <p:txBody>
          <a:bodyPr/>
          <a:lstStyle/>
          <a:p>
            <a:pPr eaLnBrk="1" hangingPunct="1"/>
            <a:r>
              <a:rPr lang="en-US" altLang="en-US"/>
              <a:t>High Level or Conceptual data models provide concepts that are close to the way many users perceive data, entities, attributes and relationships. (Ex. ERD)</a:t>
            </a:r>
          </a:p>
          <a:p>
            <a:pPr eaLnBrk="1" hangingPunct="1">
              <a:buFontTx/>
              <a:buNone/>
            </a:pPr>
            <a:r>
              <a:rPr lang="en-US" altLang="en-US"/>
              <a:t>    </a:t>
            </a:r>
          </a:p>
          <a:p>
            <a:pPr eaLnBrk="1" hangingPunct="1"/>
            <a:r>
              <a:rPr lang="en-US" altLang="en-US"/>
              <a:t>Physical data models describes how data is stored in the computer and the access path needed to access and search for data.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/>
            <a:endParaRPr lang="en-US" altLang="en-US" b="1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90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xmlns="" id="{3D89FE38-B9A9-2DBE-5F51-FAA58A4D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DBMS Other Functions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xmlns="" id="{9E731B66-3A99-39F0-2492-DFB84736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64" name="Picture 2">
            <a:extLst>
              <a:ext uri="{FF2B5EF4-FFF2-40B4-BE49-F238E27FC236}">
                <a16:creationId xmlns:a16="http://schemas.microsoft.com/office/drawing/2014/main" xmlns="" id="{0D1AD7C8-FC48-C664-6A72-1E7D2AEFB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t="9244" r="48999" b="71024"/>
          <a:stretch>
            <a:fillRect/>
          </a:stretch>
        </p:blipFill>
        <p:spPr bwMode="auto">
          <a:xfrm>
            <a:off x="609600" y="1570038"/>
            <a:ext cx="6918325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155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xmlns="" id="{D473E079-7FA5-8CA8-E482-62D75131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DBMS Other Functions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xmlns="" id="{D0FF0ED8-D787-54C2-5AC3-E943A5A01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1988" name="Picture 3">
            <a:extLst>
              <a:ext uri="{FF2B5EF4-FFF2-40B4-BE49-F238E27FC236}">
                <a16:creationId xmlns:a16="http://schemas.microsoft.com/office/drawing/2014/main" xmlns="" id="{4D421CB7-3069-A248-5FCE-AD4BFA200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24860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4">
            <a:extLst>
              <a:ext uri="{FF2B5EF4-FFF2-40B4-BE49-F238E27FC236}">
                <a16:creationId xmlns:a16="http://schemas.microsoft.com/office/drawing/2014/main" xmlns="" id="{1721A0E5-02AF-0F44-463C-25ADECDE9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47800"/>
            <a:ext cx="5313363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338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xmlns="" id="{0B735403-2BF2-E0BB-F232-8E22C5CB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DBMS Other Functions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xmlns="" id="{21BBAAEB-19FB-0AF1-D4BA-139878C8B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3012" name="Picture 2">
            <a:extLst>
              <a:ext uri="{FF2B5EF4-FFF2-40B4-BE49-F238E27FC236}">
                <a16:creationId xmlns:a16="http://schemas.microsoft.com/office/drawing/2014/main" xmlns="" id="{0357143E-1CF8-34C2-3C7F-F6601FA65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31353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3">
            <a:extLst>
              <a:ext uri="{FF2B5EF4-FFF2-40B4-BE49-F238E27FC236}">
                <a16:creationId xmlns:a16="http://schemas.microsoft.com/office/drawing/2014/main" xmlns="" id="{6A815A2D-1286-8A7F-5D4B-9C8F054E6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743200"/>
            <a:ext cx="45878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693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xmlns="" id="{09292B15-6479-6FF2-1D45-A586FE49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DBMS Other Functions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xmlns="" id="{747194A7-FB36-267A-D901-CA2AD16B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xmlns="" id="{C0D6ED4D-C588-1952-1239-4EE88E0B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2838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3">
            <a:extLst>
              <a:ext uri="{FF2B5EF4-FFF2-40B4-BE49-F238E27FC236}">
                <a16:creationId xmlns:a16="http://schemas.microsoft.com/office/drawing/2014/main" xmlns="" id="{77943948-F24A-6AC9-6D86-4DC24DE9B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905000"/>
            <a:ext cx="54800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469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Boles\Desktop\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366837"/>
            <a:ext cx="59626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51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B76CD4-BAD1-A3DD-C56C-02F5F979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&amp; Information</a:t>
            </a:r>
            <a:endParaRPr lang="ar-E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F2155D-4911-F5D3-747D-5552B4B6E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Data is the </a:t>
            </a:r>
            <a:r>
              <a:rPr lang="en-US" b="1" dirty="0">
                <a:solidFill>
                  <a:srgbClr val="FF0000"/>
                </a:solidFill>
              </a:rPr>
              <a:t>raw</a:t>
            </a:r>
            <a:r>
              <a:rPr lang="en-US" b="1" dirty="0"/>
              <a:t> input (numbers, characters, images…)  which when processed or arranged makes </a:t>
            </a:r>
            <a:r>
              <a:rPr lang="en-US" b="1" dirty="0">
                <a:solidFill>
                  <a:srgbClr val="FF0000"/>
                </a:solidFill>
              </a:rPr>
              <a:t>meaningful output</a:t>
            </a:r>
            <a:r>
              <a:rPr lang="en-US" b="1" dirty="0"/>
              <a:t> (Information)</a:t>
            </a:r>
          </a:p>
          <a:p>
            <a:endParaRPr lang="en-US" b="1" dirty="0"/>
          </a:p>
          <a:p>
            <a:r>
              <a:rPr lang="en-US" b="1" dirty="0"/>
              <a:t>Data is the </a:t>
            </a:r>
            <a:r>
              <a:rPr lang="en-US" b="1" dirty="0">
                <a:solidFill>
                  <a:srgbClr val="FF0000"/>
                </a:solidFill>
              </a:rPr>
              <a:t>lowest</a:t>
            </a:r>
            <a:r>
              <a:rPr lang="en-US" b="1" dirty="0"/>
              <a:t> level of knowledge and information is the </a:t>
            </a:r>
            <a:r>
              <a:rPr lang="en-US" b="1" dirty="0">
                <a:solidFill>
                  <a:srgbClr val="FF0000"/>
                </a:solidFill>
              </a:rPr>
              <a:t>second</a:t>
            </a:r>
            <a:r>
              <a:rPr lang="en-US" b="1" dirty="0"/>
              <a:t> level.</a:t>
            </a:r>
          </a:p>
          <a:p>
            <a:endParaRPr lang="en-US" b="1" dirty="0"/>
          </a:p>
          <a:p>
            <a:r>
              <a:rPr lang="en-US" b="1" dirty="0"/>
              <a:t>Data by itself alone is not significant. </a:t>
            </a:r>
            <a:r>
              <a:rPr lang="en-US" b="1" dirty="0">
                <a:solidFill>
                  <a:srgbClr val="FF0000"/>
                </a:solidFill>
              </a:rPr>
              <a:t>Information</a:t>
            </a:r>
            <a:r>
              <a:rPr lang="en-US" b="1" dirty="0"/>
              <a:t> is </a:t>
            </a:r>
            <a:r>
              <a:rPr lang="en-US" b="1" dirty="0">
                <a:solidFill>
                  <a:srgbClr val="FF0000"/>
                </a:solidFill>
              </a:rPr>
              <a:t>significant</a:t>
            </a:r>
            <a:r>
              <a:rPr lang="en-US" b="1" dirty="0"/>
              <a:t> by itself.</a:t>
            </a:r>
          </a:p>
          <a:p>
            <a:endParaRPr lang="en-US" b="1" dirty="0"/>
          </a:p>
          <a:p>
            <a:r>
              <a:rPr lang="en-US" b="1" dirty="0"/>
              <a:t>Observations and recordings are done to obtain data, while analysis and processing are done to obtain information.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322815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B76CD4-BAD1-A3DD-C56C-02F5F979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Database interact with </a:t>
            </a:r>
            <a:endParaRPr lang="ar-EG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A74C10E-D19E-0EDF-73CC-F7BB1796D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4876800" cy="4876800"/>
          </a:xfrm>
        </p:spPr>
      </p:pic>
    </p:spTree>
    <p:extLst>
      <p:ext uri="{BB962C8B-B14F-4D97-AF65-F5344CB8AC3E}">
        <p14:creationId xmlns:p14="http://schemas.microsoft.com/office/powerpoint/2010/main" val="204629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B76CD4-BAD1-A3DD-C56C-02F5F979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Database interact with </a:t>
            </a:r>
            <a:endParaRPr lang="ar-EG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A74C10E-D19E-0EDF-73CC-F7BB1796D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4876800" cy="4876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3F88C6-9047-9037-F3DE-2019F8638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7477125" cy="58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0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B76CD4-BAD1-A3DD-C56C-02F5F979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Database interact with </a:t>
            </a:r>
            <a:endParaRPr lang="ar-EG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A74C10E-D19E-0EDF-73CC-F7BB1796D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4876800" cy="48768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D0CD5E6-0952-CE8A-8D6E-1601C8B8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7446414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9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B76CD4-BAD1-A3DD-C56C-02F5F979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File Based System</a:t>
            </a:r>
            <a:endParaRPr lang="ar-EG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F2155D-4911-F5D3-747D-5552B4B6E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It is a collection of programs that perform services for the end user.</a:t>
            </a:r>
          </a:p>
          <a:p>
            <a:r>
              <a:rPr lang="en-US" b="1" dirty="0"/>
              <a:t>Each Program defines and manages its own data.</a:t>
            </a:r>
          </a:p>
        </p:txBody>
      </p:sp>
    </p:spTree>
    <p:extLst>
      <p:ext uri="{BB962C8B-B14F-4D97-AF65-F5344CB8AC3E}">
        <p14:creationId xmlns:p14="http://schemas.microsoft.com/office/powerpoint/2010/main" val="6533631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1">
      <a:dk1>
        <a:srgbClr val="3F3F3F"/>
      </a:dk1>
      <a:lt1>
        <a:srgbClr val="FFFFFF"/>
      </a:lt1>
      <a:dk2>
        <a:srgbClr val="9B2D1F"/>
      </a:dk2>
      <a:lt2>
        <a:srgbClr val="FFFFFF"/>
      </a:lt2>
      <a:accent1>
        <a:srgbClr val="9B2D1F"/>
      </a:accent1>
      <a:accent2>
        <a:srgbClr val="9B2D1F"/>
      </a:accent2>
      <a:accent3>
        <a:srgbClr val="3F3F3F"/>
      </a:accent3>
      <a:accent4>
        <a:srgbClr val="3F3F3F"/>
      </a:accent4>
      <a:accent5>
        <a:srgbClr val="3F3F3F"/>
      </a:accent5>
      <a:accent6>
        <a:srgbClr val="855D5D"/>
      </a:accent6>
      <a:hlink>
        <a:srgbClr val="9B2D1F"/>
      </a:hlink>
      <a:folHlink>
        <a:srgbClr val="3F3F3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921</TotalTime>
  <Words>1594</Words>
  <Application>Microsoft Office PowerPoint</Application>
  <PresentationFormat>On-screen Show (4:3)</PresentationFormat>
  <Paragraphs>178</Paragraphs>
  <Slides>49</Slides>
  <Notes>16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Clarity</vt:lpstr>
      <vt:lpstr>Database Fundamentals &amp; Design</vt:lpstr>
      <vt:lpstr>Outline</vt:lpstr>
      <vt:lpstr>Course Objectives</vt:lpstr>
      <vt:lpstr>Grading System </vt:lpstr>
      <vt:lpstr>Data &amp; Information</vt:lpstr>
      <vt:lpstr>Database interact with </vt:lpstr>
      <vt:lpstr>Database interact with </vt:lpstr>
      <vt:lpstr>Database interact with </vt:lpstr>
      <vt:lpstr>File Based System</vt:lpstr>
      <vt:lpstr>PowerPoint Presentation</vt:lpstr>
      <vt:lpstr>PowerPoint Presentation</vt:lpstr>
      <vt:lpstr>Limitations</vt:lpstr>
      <vt:lpstr>What is a database? </vt:lpstr>
      <vt:lpstr>Database System</vt:lpstr>
      <vt:lpstr>Database Management System (DBMS)</vt:lpstr>
      <vt:lpstr>DBMS Functions</vt:lpstr>
      <vt:lpstr>DBMS Advantages</vt:lpstr>
      <vt:lpstr>DBMS Disadvantages </vt:lpstr>
      <vt:lpstr>PowerPoint Presentation</vt:lpstr>
      <vt:lpstr>Database vs. File System</vt:lpstr>
      <vt:lpstr>Database Properties</vt:lpstr>
      <vt:lpstr>Database 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</vt:lpstr>
      <vt:lpstr>PowerPoint Presentation</vt:lpstr>
      <vt:lpstr>Data Independence</vt:lpstr>
      <vt:lpstr>Distributed Processing</vt:lpstr>
      <vt:lpstr>Distributed Processing</vt:lpstr>
      <vt:lpstr>Centralized Database Environment</vt:lpstr>
      <vt:lpstr>Centralized Database Environment</vt:lpstr>
      <vt:lpstr>Centralized Database Environment</vt:lpstr>
      <vt:lpstr>Centralized Database Environment</vt:lpstr>
      <vt:lpstr>Centralized Database Environment</vt:lpstr>
      <vt:lpstr>Distributed Database</vt:lpstr>
      <vt:lpstr>Distributed Database</vt:lpstr>
      <vt:lpstr>Distributed Database</vt:lpstr>
      <vt:lpstr>Distributed Database</vt:lpstr>
      <vt:lpstr>Distributed Database</vt:lpstr>
      <vt:lpstr>PowerPoint Presentation</vt:lpstr>
      <vt:lpstr>Data Models</vt:lpstr>
      <vt:lpstr>DBMS Other Functions</vt:lpstr>
      <vt:lpstr>DBMS Other Functions</vt:lpstr>
      <vt:lpstr>DBMS Other Functions</vt:lpstr>
      <vt:lpstr>DBMS Other Functions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Fundamentals &amp; Design</dc:title>
  <dc:creator>Genius</dc:creator>
  <cp:lastModifiedBy>jboles</cp:lastModifiedBy>
  <cp:revision>337</cp:revision>
  <dcterms:created xsi:type="dcterms:W3CDTF">2023-07-23T08:56:23Z</dcterms:created>
  <dcterms:modified xsi:type="dcterms:W3CDTF">2024-05-26T20:10:52Z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2023-07-23T00:00:00Z</vt:filetime>
  </property>
</Properties>
</file>